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Montserrat ExtraLight"/>
      <p:regular r:id="rId36"/>
      <p:bold r:id="rId37"/>
      <p:italic r:id="rId38"/>
      <p:boldItalic r:id="rId39"/>
    </p:embeddedFont>
    <p:embeddedFont>
      <p:font typeface="Montserrat ExtraBold"/>
      <p:bold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29">
          <p15:clr>
            <a:srgbClr val="9AA0A6"/>
          </p15:clr>
        </p15:guide>
        <p15:guide id="4" orient="horz" pos="91">
          <p15:clr>
            <a:srgbClr val="9AA0A6"/>
          </p15:clr>
        </p15:guide>
        <p15:guide id="5" pos="5431">
          <p15:clr>
            <a:srgbClr val="9AA0A6"/>
          </p15:clr>
        </p15:guide>
        <p15:guide id="6" orient="horz" pos="2812">
          <p15:clr>
            <a:srgbClr val="9AA0A6"/>
          </p15:clr>
        </p15:guide>
        <p15:guide id="7" orient="horz" pos="1090">
          <p15:clr>
            <a:srgbClr val="9AA0A6"/>
          </p15:clr>
        </p15:guide>
        <p15:guide id="8" orient="horz" pos="2534">
          <p15:clr>
            <a:srgbClr val="9AA0A6"/>
          </p15:clr>
        </p15:guide>
        <p15:guide id="9" pos="1858">
          <p15:clr>
            <a:srgbClr val="9AA0A6"/>
          </p15:clr>
        </p15:guide>
        <p15:guide id="10" pos="3596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42" roundtripDataSignature="AMtx7mjSvOwUKJUzEnS/F5XR+/gKsunQ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29"/>
        <p:guide pos="91" orient="horz"/>
        <p:guide pos="5431"/>
        <p:guide pos="2812" orient="horz"/>
        <p:guide pos="1090" orient="horz"/>
        <p:guide pos="2534" orient="horz"/>
        <p:guide pos="1858"/>
        <p:guide pos="35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MontserratExtraBold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ontserrat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9.xml"/><Relationship Id="rId37" Type="http://schemas.openxmlformats.org/officeDocument/2006/relationships/font" Target="fonts/MontserratExtraLight-bold.fntdata"/><Relationship Id="rId14" Type="http://schemas.openxmlformats.org/officeDocument/2006/relationships/slide" Target="slides/slide8.xml"/><Relationship Id="rId36" Type="http://schemas.openxmlformats.org/officeDocument/2006/relationships/font" Target="fonts/MontserratExtraLight-regular.fntdata"/><Relationship Id="rId17" Type="http://schemas.openxmlformats.org/officeDocument/2006/relationships/slide" Target="slides/slide11.xml"/><Relationship Id="rId39" Type="http://schemas.openxmlformats.org/officeDocument/2006/relationships/font" Target="fonts/MontserratExtra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Extra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ivitatis.com/it/praga/?ag_aid=6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617420c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11617420c54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234d8e94f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gc234d8e94f_0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-Buongiorno! Siamo in aeroporto. Qualche raccomandazione?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-Buongiorno Giovanni,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Il vostro programma mi sembra abbastanza completo, ma se avete tempo ed energia, potete sempre prenotare qualche attività o tour extra: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https://www.civitatis.com/it/praga/?ag_aid=6</a:t>
            </a:r>
            <a:r>
              <a:rPr lang="en-US"/>
              <a:t> Vi passo il link così potete darci un’occhiata. Buon viaggio! Per qualsiasi cosa non esitate a contattarci.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-Grazie mille, sarà fatto!</a:t>
            </a:r>
            <a:endParaRPr/>
          </a:p>
        </p:txBody>
      </p:sp>
      <p:sp>
        <p:nvSpPr>
          <p:cNvPr id="351" name="Google Shape;35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PRENOTARE ESCURSIONI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PRENOTARE BOOKING.COM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AFRICA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AMERICA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EUROPA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OCEANIA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ISOLE ESOTICHE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 Bretagna francese, Parigi e i Castelli della Loira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 magia della Foresta Nera e dell’Alsazia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 Francia medievale</a:t>
            </a:r>
            <a:endParaRPr/>
          </a:p>
        </p:txBody>
      </p:sp>
      <p:sp>
        <p:nvSpPr>
          <p:cNvPr id="365" name="Google Shape;3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Attività</a:t>
            </a:r>
            <a:endParaRPr/>
          </a:p>
        </p:txBody>
      </p:sp>
      <p:sp>
        <p:nvSpPr>
          <p:cNvPr id="381" name="Google Shape;38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Civitatis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Escursioni in italiano in tutto il mondo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Informati e prenota qui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Prenota le migliori attività nella tua agenzia di viaggio</a:t>
            </a:r>
            <a:endParaRPr/>
          </a:p>
        </p:txBody>
      </p:sp>
      <p:sp>
        <p:nvSpPr>
          <p:cNvPr id="392" name="Google Shape;3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d53f37672d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d53f37672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497b39c6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11497b39c6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617420c54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11617420c54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617420c54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11617420c54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457468da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457468da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" type="body"/>
          </p:nvPr>
        </p:nvSpPr>
        <p:spPr>
          <a:xfrm>
            <a:off x="249775" y="17284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1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2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2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3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3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imagen lateral">
  <p:cSld name="1 imagen lateral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/>
          <p:nvPr>
            <p:ph idx="2" type="pic"/>
          </p:nvPr>
        </p:nvSpPr>
        <p:spPr>
          <a:xfrm>
            <a:off x="0" y="0"/>
            <a:ext cx="603250" cy="462204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4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nes">
  <p:cSld name="2 imagene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>
            <p:ph idx="2" type="pic"/>
          </p:nvPr>
        </p:nvSpPr>
        <p:spPr>
          <a:xfrm>
            <a:off x="3898595" y="2371060"/>
            <a:ext cx="3528371" cy="22470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22"/>
          <p:cNvSpPr/>
          <p:nvPr>
            <p:ph idx="3" type="pic"/>
          </p:nvPr>
        </p:nvSpPr>
        <p:spPr>
          <a:xfrm>
            <a:off x="3884418" y="0"/>
            <a:ext cx="3528371" cy="22682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C1A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5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5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6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6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6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6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9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9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9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40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0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40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41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41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42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42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7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303213" y="4676775"/>
            <a:ext cx="669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3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42.png"/><Relationship Id="rId13" Type="http://schemas.openxmlformats.org/officeDocument/2006/relationships/image" Target="../media/image3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2.pn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17.png"/><Relationship Id="rId5" Type="http://schemas.openxmlformats.org/officeDocument/2006/relationships/image" Target="../media/image41.jpg"/><Relationship Id="rId6" Type="http://schemas.openxmlformats.org/officeDocument/2006/relationships/image" Target="../media/image47.jpg"/><Relationship Id="rId7" Type="http://schemas.openxmlformats.org/officeDocument/2006/relationships/image" Target="../media/image44.png"/><Relationship Id="rId8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1.png"/><Relationship Id="rId8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Relationship Id="rId4" Type="http://schemas.openxmlformats.org/officeDocument/2006/relationships/image" Target="../media/image70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58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60.gif"/><Relationship Id="rId8" Type="http://schemas.openxmlformats.org/officeDocument/2006/relationships/image" Target="../media/image62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78.jpg"/><Relationship Id="rId6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1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6.png"/><Relationship Id="rId10" Type="http://schemas.openxmlformats.org/officeDocument/2006/relationships/image" Target="../media/image77.png"/><Relationship Id="rId12" Type="http://schemas.openxmlformats.org/officeDocument/2006/relationships/hyperlink" Target="mailto:agencias@civitatis.com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75.png"/><Relationship Id="rId5" Type="http://schemas.openxmlformats.org/officeDocument/2006/relationships/image" Target="../media/image68.png"/><Relationship Id="rId6" Type="http://schemas.openxmlformats.org/officeDocument/2006/relationships/image" Target="../media/image72.png"/><Relationship Id="rId7" Type="http://schemas.openxmlformats.org/officeDocument/2006/relationships/image" Target="../media/image74.png"/><Relationship Id="rId8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1617420c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1617420c54_0_0"/>
          <p:cNvSpPr txBox="1"/>
          <p:nvPr/>
        </p:nvSpPr>
        <p:spPr>
          <a:xfrm>
            <a:off x="605825" y="3270300"/>
            <a:ext cx="7686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600" u="none" cap="none" strike="noStrike">
                <a:solidFill>
                  <a:srgbClr val="F70859"/>
                </a:solidFill>
                <a:latin typeface="Montserrat"/>
                <a:ea typeface="Montserrat"/>
                <a:cs typeface="Montserrat"/>
                <a:sym typeface="Montserrat"/>
              </a:rPr>
              <a:t>Civitatis</a:t>
            </a:r>
            <a:r>
              <a:rPr b="1" i="0" lang="en-US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Agenzie di viaggio</a:t>
            </a:r>
            <a:endParaRPr b="1" i="0" sz="2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Arricchisci il viaggio dei tuoi clienti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Offri </a:t>
            </a: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migliori</a:t>
            </a: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tour</a:t>
            </a: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attività e </a:t>
            </a: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visite guidate</a:t>
            </a:r>
            <a:r>
              <a:rPr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italiano in tutto il mondo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275" y="695450"/>
            <a:ext cx="6891577" cy="393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/>
          <p:nvPr/>
        </p:nvSpPr>
        <p:spPr>
          <a:xfrm>
            <a:off x="425725" y="678200"/>
            <a:ext cx="1203000" cy="14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574250" y="589100"/>
            <a:ext cx="316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708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endParaRPr b="0" i="0" sz="10000" u="none" cap="none" strike="noStrike">
              <a:solidFill>
                <a:srgbClr val="F708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42" name="Google Shape;242;p6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243" name="Google Shape;24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6"/>
          <p:cNvSpPr txBox="1"/>
          <p:nvPr/>
        </p:nvSpPr>
        <p:spPr>
          <a:xfrm>
            <a:off x="602775" y="1622375"/>
            <a:ext cx="3025800" cy="3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L’agente di viaggio e il suo ruolo come consulente e mediatore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/>
          <p:nvPr/>
        </p:nvSpPr>
        <p:spPr>
          <a:xfrm>
            <a:off x="3229100" y="2247575"/>
            <a:ext cx="1437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Completa </a:t>
            </a:r>
            <a:r>
              <a:rPr b="1" lang="en-US" sz="10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l’offerta della tua</a:t>
            </a:r>
            <a:r>
              <a:rPr b="1" i="0" lang="en-US" sz="10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web</a:t>
            </a:r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717887" y="2247568"/>
            <a:ext cx="1889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Arricchisce il viaggio dei clienti</a:t>
            </a:r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5958853" y="2201018"/>
            <a:ext cx="1489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Aumenta i tuoi guadagni</a:t>
            </a:r>
            <a:endParaRPr b="0" i="0" sz="1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1063853" y="2626842"/>
            <a:ext cx="14376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Più di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70.000 a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ttività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in tutto il mondo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4" name="Google Shape;2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136" y="2653283"/>
            <a:ext cx="230123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"/>
          <p:cNvSpPr txBox="1"/>
          <p:nvPr/>
        </p:nvSpPr>
        <p:spPr>
          <a:xfrm>
            <a:off x="6318884" y="2626842"/>
            <a:ext cx="1848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10% d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commis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sioni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su visite guidate, tour, escursioni e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biglietti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Google Shape;2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6683" y="3081527"/>
            <a:ext cx="231647" cy="23164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 txBox="1"/>
          <p:nvPr/>
        </p:nvSpPr>
        <p:spPr>
          <a:xfrm>
            <a:off x="6334750" y="3554966"/>
            <a:ext cx="20397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Ufficio agenzie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, sempre a tua disposizione per aiutarti.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3559800" y="3131952"/>
            <a:ext cx="20289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Statistiche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detta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gliate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n tempo reale.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3556500" y="2682380"/>
            <a:ext cx="1592700" cy="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Link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, banner, 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widget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, e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c.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Google Shape;26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8840" y="3096767"/>
            <a:ext cx="23012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2779" y="2721864"/>
            <a:ext cx="249935" cy="12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868" y="3505200"/>
            <a:ext cx="213295" cy="240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"/>
          <p:cNvSpPr txBox="1"/>
          <p:nvPr/>
        </p:nvSpPr>
        <p:spPr>
          <a:xfrm>
            <a:off x="6318875" y="3109701"/>
            <a:ext cx="1763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Commissioniamo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i free tour! 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1€ 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a partecipante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1063850" y="3158754"/>
            <a:ext cx="1467600" cy="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Pre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zz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o m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nimo 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garant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it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o.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1063850" y="3554969"/>
            <a:ext cx="13671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Disponibilità 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24/7 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multicanale</a:t>
            </a:r>
            <a:r>
              <a:rPr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6" name="Google Shape;26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96940" y="3483864"/>
            <a:ext cx="161544" cy="24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1708" y="3105911"/>
            <a:ext cx="22097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58840" y="2668523"/>
            <a:ext cx="230124" cy="230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7"/>
          <p:cNvGrpSpPr/>
          <p:nvPr/>
        </p:nvGrpSpPr>
        <p:grpSpPr>
          <a:xfrm>
            <a:off x="0" y="4634488"/>
            <a:ext cx="9143999" cy="509010"/>
            <a:chOff x="0" y="4634488"/>
            <a:chExt cx="9143999" cy="509010"/>
          </a:xfrm>
        </p:grpSpPr>
        <p:pic>
          <p:nvPicPr>
            <p:cNvPr id="270" name="Google Shape;270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0" y="4634488"/>
              <a:ext cx="9143999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7"/>
          <p:cNvSpPr txBox="1"/>
          <p:nvPr/>
        </p:nvSpPr>
        <p:spPr>
          <a:xfrm>
            <a:off x="3556508" y="3554984"/>
            <a:ext cx="19515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Comunica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zioni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personali</a:t>
            </a:r>
            <a:r>
              <a:rPr b="1"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zzate</a:t>
            </a:r>
            <a:r>
              <a:rPr b="1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800" u="none" cap="none" strike="noStrike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con  </a:t>
            </a:r>
            <a:r>
              <a:rPr lang="en-US" sz="800">
                <a:solidFill>
                  <a:srgbClr val="1C1A1A"/>
                </a:solidFill>
                <a:latin typeface="Verdana"/>
                <a:ea typeface="Verdana"/>
                <a:cs typeface="Verdana"/>
                <a:sym typeface="Verdana"/>
              </a:rPr>
              <a:t>i vostri clienti.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3" name="Google Shape;27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77539" y="3553967"/>
            <a:ext cx="249936" cy="20421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7"/>
          <p:cNvSpPr txBox="1"/>
          <p:nvPr/>
        </p:nvSpPr>
        <p:spPr>
          <a:xfrm>
            <a:off x="687150" y="299900"/>
            <a:ext cx="7331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In che modo Civitatis aiuta l’agente di viaggio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? 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440600" y="712850"/>
            <a:ext cx="14256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574250" y="589100"/>
            <a:ext cx="316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708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endParaRPr b="0" i="0" sz="10000" u="none" cap="none" strike="noStrike">
              <a:solidFill>
                <a:srgbClr val="F708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626050" y="1641575"/>
            <a:ext cx="41298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Personaliz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zazione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dei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via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ggi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crea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ndo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perien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ze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nic</a:t>
            </a: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he</a:t>
            </a:r>
            <a:endParaRPr b="1" i="0" sz="2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83" name="Google Shape;283;p9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284" name="Google Shape;28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647" y="1452372"/>
            <a:ext cx="28956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2410" y="2246481"/>
            <a:ext cx="2206497" cy="191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219" y="2296667"/>
            <a:ext cx="1917192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25011" y="2292095"/>
            <a:ext cx="2359152" cy="96773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"/>
          <p:cNvSpPr txBox="1"/>
          <p:nvPr/>
        </p:nvSpPr>
        <p:spPr>
          <a:xfrm>
            <a:off x="2511949" y="3479050"/>
            <a:ext cx="41661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007743" marR="7804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Puoi </a:t>
            </a:r>
            <a:r>
              <a:rPr b="0" i="0" lang="en-US" sz="10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selezionare il prezzo netto o il prezzo di vendita al pubblico per poter </a:t>
            </a:r>
            <a:r>
              <a:rPr b="1" i="0" lang="en-US" sz="10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pagare con la carta di credito</a:t>
            </a:r>
            <a:r>
              <a:rPr b="1" lang="en-US" sz="1000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 del tuo cliente</a:t>
            </a:r>
            <a:r>
              <a:rPr b="1" i="0" lang="en-US" sz="10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b="1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9187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Disponibilità in tempo reale e conferma immediata!</a:t>
            </a:r>
            <a:endParaRPr sz="1100">
              <a:solidFill>
                <a:srgbClr val="9187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995276" y="1479925"/>
            <a:ext cx="21483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869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07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Seleziona l'attività</a:t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6" name="Google Shape;29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20440" y="1452372"/>
            <a:ext cx="289560" cy="28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"/>
          <p:cNvSpPr txBox="1"/>
          <p:nvPr/>
        </p:nvSpPr>
        <p:spPr>
          <a:xfrm>
            <a:off x="3507098" y="1479925"/>
            <a:ext cx="20670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0287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07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Effettua la prenotazione</a:t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8" name="Google Shape;29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7855" y="1452372"/>
            <a:ext cx="288036" cy="28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0"/>
          <p:cNvSpPr txBox="1"/>
          <p:nvPr/>
        </p:nvSpPr>
        <p:spPr>
          <a:xfrm>
            <a:off x="6468224" y="1479925"/>
            <a:ext cx="23088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88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707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Scarica la documentazione</a:t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F7075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616600" y="463900"/>
            <a:ext cx="566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Prenota in tre mosse</a:t>
            </a:r>
            <a:endParaRPr sz="32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01" name="Google Shape;301;p10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302" name="Google Shape;302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/>
          <p:nvPr/>
        </p:nvSpPr>
        <p:spPr>
          <a:xfrm>
            <a:off x="173275" y="400975"/>
            <a:ext cx="2059500" cy="17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11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311" name="Google Shape;31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11"/>
          <p:cNvSpPr txBox="1"/>
          <p:nvPr/>
        </p:nvSpPr>
        <p:spPr>
          <a:xfrm>
            <a:off x="574250" y="589100"/>
            <a:ext cx="316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708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b="0" i="0" sz="10000" u="none" cap="none" strike="noStrike">
              <a:solidFill>
                <a:srgbClr val="F708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597825" y="1602575"/>
            <a:ext cx="39315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Digitalizzazione, usi le vendite online?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gc234d8e94f_0_96"/>
          <p:cNvGrpSpPr/>
          <p:nvPr/>
        </p:nvGrpSpPr>
        <p:grpSpPr>
          <a:xfrm>
            <a:off x="3868262" y="1953041"/>
            <a:ext cx="1720352" cy="2449513"/>
            <a:chOff x="4705119" y="2010525"/>
            <a:chExt cx="1828800" cy="2603926"/>
          </a:xfrm>
        </p:grpSpPr>
        <p:pic>
          <p:nvPicPr>
            <p:cNvPr id="320" name="Google Shape;320;gc234d8e94f_0_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05119" y="2010525"/>
              <a:ext cx="1828800" cy="2603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gc234d8e94f_0_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86394" y="2392345"/>
              <a:ext cx="266257" cy="266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gc234d8e94f_0_96"/>
            <p:cNvSpPr txBox="1"/>
            <p:nvPr/>
          </p:nvSpPr>
          <p:spPr>
            <a:xfrm>
              <a:off x="5042776" y="2900000"/>
              <a:ext cx="11535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1C1A1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Widget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3" name="Google Shape;323;gc234d8e94f_0_96"/>
            <p:cNvSpPr txBox="1"/>
            <p:nvPr/>
          </p:nvSpPr>
          <p:spPr>
            <a:xfrm>
              <a:off x="4958176" y="3284975"/>
              <a:ext cx="1322700" cy="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Integra i </a:t>
              </a:r>
              <a:r>
                <a:rPr b="1" lang="en-US" sz="800">
                  <a:solidFill>
                    <a:srgbClr val="F707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nostri widget</a:t>
              </a: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 per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migliorare il contenuto del tuo sito web.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4" name="Google Shape;324;gc234d8e94f_0_96"/>
          <p:cNvGrpSpPr/>
          <p:nvPr/>
        </p:nvGrpSpPr>
        <p:grpSpPr>
          <a:xfrm>
            <a:off x="470472" y="1953041"/>
            <a:ext cx="1758732" cy="2449513"/>
            <a:chOff x="639450" y="2010525"/>
            <a:chExt cx="1869599" cy="2603926"/>
          </a:xfrm>
        </p:grpSpPr>
        <p:pic>
          <p:nvPicPr>
            <p:cNvPr id="325" name="Google Shape;325;gc234d8e94f_0_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50" y="2010525"/>
              <a:ext cx="1869599" cy="2603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gc234d8e94f_0_96"/>
            <p:cNvSpPr txBox="1"/>
            <p:nvPr/>
          </p:nvSpPr>
          <p:spPr>
            <a:xfrm>
              <a:off x="819000" y="2903450"/>
              <a:ext cx="1510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1100">
                  <a:solidFill>
                    <a:srgbClr val="1C1A1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Link di testo</a:t>
              </a:r>
              <a:endParaRPr b="1" i="0" sz="11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7" name="Google Shape;327;gc234d8e94f_0_96"/>
            <p:cNvSpPr txBox="1"/>
            <p:nvPr/>
          </p:nvSpPr>
          <p:spPr>
            <a:xfrm>
              <a:off x="849300" y="3284998"/>
              <a:ext cx="1449900" cy="940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5"/>
                <a:buFont typeface="Arial"/>
                <a:buNone/>
              </a:pPr>
              <a:r>
                <a:rPr b="1" i="0" lang="en-US" sz="800" u="none" cap="none" strike="noStrike">
                  <a:solidFill>
                    <a:srgbClr val="F707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Link di testo</a:t>
              </a:r>
              <a:r>
                <a:rPr b="1" i="0" lang="en-US" sz="8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che puoi integrare nel tuo sito web, sui social e inviare via email o WhatsApp.</a:t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5"/>
                <a:buFont typeface="Arial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71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28" name="Google Shape;328;gc234d8e94f_0_9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24663" y="2375895"/>
              <a:ext cx="299178" cy="299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gc234d8e94f_0_96"/>
          <p:cNvGrpSpPr/>
          <p:nvPr/>
        </p:nvGrpSpPr>
        <p:grpSpPr>
          <a:xfrm>
            <a:off x="2165909" y="1953041"/>
            <a:ext cx="1758732" cy="2449513"/>
            <a:chOff x="2642074" y="2010525"/>
            <a:chExt cx="1869599" cy="2603926"/>
          </a:xfrm>
        </p:grpSpPr>
        <p:pic>
          <p:nvPicPr>
            <p:cNvPr id="330" name="Google Shape;330;gc234d8e94f_0_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42074" y="2010525"/>
              <a:ext cx="1869599" cy="2603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gc234d8e94f_0_9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14533" y="2391963"/>
              <a:ext cx="324682" cy="2670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gc234d8e94f_0_96"/>
            <p:cNvSpPr txBox="1"/>
            <p:nvPr/>
          </p:nvSpPr>
          <p:spPr>
            <a:xfrm>
              <a:off x="3000124" y="2903450"/>
              <a:ext cx="1153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1C1A1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Banner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3" name="Google Shape;333;gc234d8e94f_0_96"/>
            <p:cNvSpPr txBox="1"/>
            <p:nvPr/>
          </p:nvSpPr>
          <p:spPr>
            <a:xfrm>
              <a:off x="2851916" y="3285002"/>
              <a:ext cx="1449900" cy="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Usa questa risorsa per rendere </a:t>
              </a: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più attraenti </a:t>
              </a: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le tue </a:t>
              </a:r>
              <a:r>
                <a:rPr b="1" lang="en-US" sz="800">
                  <a:solidFill>
                    <a:srgbClr val="F707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email di conferma</a:t>
              </a: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52"/>
                <a:buFont typeface="Arial"/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4" name="Google Shape;334;gc234d8e94f_0_96"/>
          <p:cNvGrpSpPr/>
          <p:nvPr/>
        </p:nvGrpSpPr>
        <p:grpSpPr>
          <a:xfrm>
            <a:off x="7076370" y="1953041"/>
            <a:ext cx="1739825" cy="2449513"/>
            <a:chOff x="7347225" y="2010525"/>
            <a:chExt cx="1849500" cy="2603926"/>
          </a:xfrm>
        </p:grpSpPr>
        <p:pic>
          <p:nvPicPr>
            <p:cNvPr id="335" name="Google Shape;335;gc234d8e94f_0_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70950" y="2010525"/>
              <a:ext cx="1802050" cy="2603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gc234d8e94f_0_96"/>
            <p:cNvSpPr txBox="1"/>
            <p:nvPr/>
          </p:nvSpPr>
          <p:spPr>
            <a:xfrm>
              <a:off x="7347225" y="2864131"/>
              <a:ext cx="184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1C1A1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Accesso </a:t>
              </a:r>
              <a:endParaRPr b="1" i="0" sz="11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1C1A1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 pannello</a:t>
              </a:r>
              <a:endParaRPr b="1" i="0" sz="11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gc234d8e94f_0_96"/>
            <p:cNvSpPr txBox="1"/>
            <p:nvPr/>
          </p:nvSpPr>
          <p:spPr>
            <a:xfrm>
              <a:off x="7469481" y="3243845"/>
              <a:ext cx="1622400" cy="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Accedi al tuo </a:t>
              </a:r>
              <a:r>
                <a:rPr b="1" lang="en-US" sz="800">
                  <a:solidFill>
                    <a:srgbClr val="F707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pannello per eseguire le prenotazioni</a:t>
              </a:r>
              <a:r>
                <a:rPr lang="en-US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Potrai pagare con la carta di credito del tuo cliente o con il saldo del tuo wallet.</a:t>
              </a:r>
              <a:endParaRPr b="0" i="0" sz="8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38" name="Google Shape;338;gc234d8e94f_0_9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172904" y="2372129"/>
              <a:ext cx="198152" cy="2961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9" name="Google Shape;339;gc234d8e94f_0_96"/>
          <p:cNvGrpSpPr/>
          <p:nvPr/>
        </p:nvGrpSpPr>
        <p:grpSpPr>
          <a:xfrm>
            <a:off x="5496193" y="1953041"/>
            <a:ext cx="1695189" cy="2449513"/>
            <a:chOff x="6589325" y="2010525"/>
            <a:chExt cx="1802050" cy="2603926"/>
          </a:xfrm>
        </p:grpSpPr>
        <p:pic>
          <p:nvPicPr>
            <p:cNvPr id="340" name="Google Shape;340;gc234d8e94f_0_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89325" y="2010525"/>
              <a:ext cx="1802050" cy="2603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gc234d8e94f_0_96"/>
            <p:cNvSpPr txBox="1"/>
            <p:nvPr/>
          </p:nvSpPr>
          <p:spPr>
            <a:xfrm>
              <a:off x="6815177" y="2913107"/>
              <a:ext cx="1339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1C1A1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Materiale grafico</a:t>
              </a:r>
              <a:endParaRPr b="1" sz="11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2" name="Google Shape;342;gc234d8e94f_0_96"/>
            <p:cNvSpPr txBox="1"/>
            <p:nvPr/>
          </p:nvSpPr>
          <p:spPr>
            <a:xfrm>
              <a:off x="6765391" y="3251814"/>
              <a:ext cx="1449900" cy="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Stampa un </a:t>
              </a:r>
              <a:r>
                <a:rPr b="1" lang="en-US" sz="800">
                  <a:solidFill>
                    <a:srgbClr val="F707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cartello QR </a:t>
              </a:r>
              <a:r>
                <a:rPr lang="en-US" sz="800">
                  <a:latin typeface="Montserrat"/>
                  <a:ea typeface="Montserrat"/>
                  <a:cs typeface="Montserrat"/>
                  <a:sym typeface="Montserrat"/>
                </a:rPr>
                <a:t>in modo che i tuoi ospiti possano prenotare direttamente nel tuo alloggio.</a:t>
              </a:r>
              <a:endPara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43" name="Google Shape;343;gc234d8e94f_0_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634517"/>
            <a:ext cx="9144003" cy="5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c234d8e94f_0_96"/>
          <p:cNvSpPr txBox="1"/>
          <p:nvPr/>
        </p:nvSpPr>
        <p:spPr>
          <a:xfrm>
            <a:off x="187100" y="4614460"/>
            <a:ext cx="46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4</a:t>
            </a:r>
            <a:endParaRPr b="0" i="0" sz="1100" u="none" cap="none" strike="noStrike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345" name="Google Shape;345;gc234d8e94f_0_9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22400" y="4670600"/>
            <a:ext cx="1054850" cy="4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c234d8e94f_0_96"/>
          <p:cNvSpPr txBox="1"/>
          <p:nvPr/>
        </p:nvSpPr>
        <p:spPr>
          <a:xfrm>
            <a:off x="563250" y="1272250"/>
            <a:ext cx="59667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2120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Potrai </a:t>
            </a:r>
            <a:r>
              <a:rPr lang="en-US" sz="1200">
                <a:solidFill>
                  <a:srgbClr val="2120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implementarle</a:t>
            </a:r>
            <a:r>
              <a:rPr b="0" i="0" lang="en-US" sz="1200" u="none" cap="none" strike="noStrike">
                <a:solidFill>
                  <a:srgbClr val="2120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gratuitament</a:t>
            </a:r>
            <a:r>
              <a:rPr lang="en-US" sz="1200">
                <a:solidFill>
                  <a:srgbClr val="2120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 nel tuo sito web o accedervi per effettuare delle prenotazioni per i tuoi clienti.</a:t>
            </a:r>
            <a:endParaRPr b="0" i="0" sz="1200" u="none" cap="none" strike="noStrike">
              <a:solidFill>
                <a:srgbClr val="21202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7" name="Google Shape;347;gc234d8e94f_0_96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</a:t>
            </a: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isorse disponibili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48" name="Google Shape;348;gc234d8e94f_0_9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15200" y="2289271"/>
            <a:ext cx="257200" cy="25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"/>
          <p:cNvSpPr/>
          <p:nvPr/>
        </p:nvSpPr>
        <p:spPr>
          <a:xfrm>
            <a:off x="772275" y="1871275"/>
            <a:ext cx="4203000" cy="331800"/>
          </a:xfrm>
          <a:prstGeom prst="rect">
            <a:avLst/>
          </a:prstGeom>
          <a:solidFill>
            <a:srgbClr val="FCEA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1292101" y="1376250"/>
            <a:ext cx="8742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F707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Link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5" name="Google Shape;3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27" y="1278636"/>
            <a:ext cx="431291" cy="43129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2"/>
          <p:cNvSpPr txBox="1"/>
          <p:nvPr/>
        </p:nvSpPr>
        <p:spPr>
          <a:xfrm>
            <a:off x="820625" y="2640575"/>
            <a:ext cx="2446800" cy="1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•"/>
            </a:pP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Lo strumento più semplice.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•"/>
            </a:pPr>
            <a:r>
              <a:rPr b="0" i="0" lang="en-US" sz="12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Aggiungi il tuo co</a:t>
            </a: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dice identificativo alla fine del link e il gioco è fatto.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12001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•"/>
            </a:pP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Lo puoi condividere via Whatsapp o E-mail.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12"/>
          <p:cNvSpPr txBox="1"/>
          <p:nvPr/>
        </p:nvSpPr>
        <p:spPr>
          <a:xfrm>
            <a:off x="787900" y="1964775"/>
            <a:ext cx="4172400" cy="155700"/>
          </a:xfrm>
          <a:prstGeom prst="rect">
            <a:avLst/>
          </a:prstGeom>
          <a:solidFill>
            <a:srgbClr val="FCEABC"/>
          </a:solidFill>
          <a:ln>
            <a:noFill/>
          </a:ln>
        </p:spPr>
        <p:txBody>
          <a:bodyPr anchorCtr="0" anchor="t" bIns="0" lIns="0" spcFirstLastPara="1" rIns="0" wrap="square" tIns="1900">
            <a:spAutoFit/>
          </a:bodyPr>
          <a:lstStyle/>
          <a:p>
            <a:pPr indent="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https://www.civitatis.com/it/praga/transfer/</a:t>
            </a:r>
            <a:r>
              <a:rPr b="0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?ag_aid=6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Link di testo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59" name="Google Shape;3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0750" y="1661822"/>
            <a:ext cx="2163901" cy="3807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2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361" name="Google Shape;36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"/>
          <p:cNvSpPr txBox="1"/>
          <p:nvPr/>
        </p:nvSpPr>
        <p:spPr>
          <a:xfrm>
            <a:off x="820625" y="2913625"/>
            <a:ext cx="28674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1C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A1A"/>
              </a:buClr>
              <a:buSzPts val="1200"/>
              <a:buFont typeface="Montserrat"/>
              <a:buChar char="•"/>
            </a:pP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Cattura l’attenzione dei tuoi utenti grazie al kit di banner che abbiamo preparato.</a:t>
            </a:r>
            <a:endParaRPr sz="1200">
              <a:solidFill>
                <a:srgbClr val="1C1A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2203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•"/>
            </a:pPr>
            <a:r>
              <a:rPr b="0" i="0" lang="en-US" sz="12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i puoi </a:t>
            </a: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inserire</a:t>
            </a: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 sul tuo sito</a:t>
            </a:r>
            <a:r>
              <a:rPr lang="en-US" sz="12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 web, sulle reti sociali e nell’email di conferma per i tuoi clienti.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8" name="Google Shape;3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908" y="1303019"/>
            <a:ext cx="431292" cy="43281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3"/>
          <p:cNvSpPr txBox="1"/>
          <p:nvPr/>
        </p:nvSpPr>
        <p:spPr>
          <a:xfrm>
            <a:off x="1389125" y="1408550"/>
            <a:ext cx="9771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7075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Banner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0" name="Google Shape;3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5733" y="896450"/>
            <a:ext cx="4646587" cy="373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3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Banner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72" name="Google Shape;372;p13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373" name="Google Shape;37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5" name="Google Shape;37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900" y="2009829"/>
            <a:ext cx="809225" cy="67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500" y="2009825"/>
            <a:ext cx="809225" cy="67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6425" y="2025400"/>
            <a:ext cx="819300" cy="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10">
            <a:alphaModFix/>
          </a:blip>
          <a:srcRect b="0" l="1941" r="1932" t="0"/>
          <a:stretch/>
        </p:blipFill>
        <p:spPr>
          <a:xfrm>
            <a:off x="4378550" y="1093450"/>
            <a:ext cx="4420777" cy="24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4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Widget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540125" y="1222623"/>
            <a:ext cx="3000000" cy="2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Puoi migliorare il contenuto della tua web con i nostri widget.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Seleziona le migliori attività a destinazione da inserire sul tuo sito web.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0" marL="184785" marR="1200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Puoi includerli i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 una sezione specifica o nella home.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425" y="-106494"/>
            <a:ext cx="6857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1752" y="4671059"/>
            <a:ext cx="1056131" cy="43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14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388" name="Google Shape;388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/>
          <p:nvPr>
            <p:ph type="title"/>
          </p:nvPr>
        </p:nvSpPr>
        <p:spPr>
          <a:xfrm>
            <a:off x="609700" y="1129350"/>
            <a:ext cx="40536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50">
            <a:spAutoFit/>
          </a:bodyPr>
          <a:lstStyle/>
          <a:p>
            <a:pPr indent="0" lvl="0" marL="12700" marR="5080" rtl="0" algn="l">
              <a:lnSpc>
                <a:spcPct val="125833"/>
              </a:lnSpc>
              <a:spcBef>
                <a:spcPts val="65"/>
              </a:spcBef>
              <a:spcAft>
                <a:spcPts val="0"/>
              </a:spcAft>
              <a:buSzPts val="1400"/>
              <a:buNone/>
            </a:pPr>
            <a:r>
              <a:rPr b="1" lang="en-US" sz="1800">
                <a:solidFill>
                  <a:srgbClr val="F70858"/>
                </a:solidFill>
                <a:latin typeface="Montserrat"/>
                <a:ea typeface="Montserrat"/>
                <a:cs typeface="Montserrat"/>
                <a:sym typeface="Montserrat"/>
              </a:rPr>
              <a:t>Materiale promozionale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15"/>
          <p:cNvSpPr txBox="1"/>
          <p:nvPr/>
        </p:nvSpPr>
        <p:spPr>
          <a:xfrm>
            <a:off x="609700" y="1641100"/>
            <a:ext cx="43341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120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Aumenta la nostra visibilità nella tua agenzia di viaggio: attrai l’attenzione e ottieni più clienti!</a:t>
            </a:r>
            <a:endParaRPr b="0" i="0" sz="1200" u="none" cap="none" strike="noStrike">
              <a:solidFill>
                <a:srgbClr val="21202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6" name="Google Shape;396;p15"/>
          <p:cNvSpPr txBox="1"/>
          <p:nvPr/>
        </p:nvSpPr>
        <p:spPr>
          <a:xfrm>
            <a:off x="2171360" y="2330263"/>
            <a:ext cx="2234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Adesivo per la tua </a:t>
            </a:r>
            <a:r>
              <a:rPr b="1" i="0" lang="en-US" sz="12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agen</a:t>
            </a:r>
            <a:r>
              <a:rPr b="1" lang="en-US" sz="1200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b="1" i="0" lang="en-US" sz="12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ia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15"/>
          <p:cNvSpPr txBox="1"/>
          <p:nvPr/>
        </p:nvSpPr>
        <p:spPr>
          <a:xfrm>
            <a:off x="5189062" y="1764225"/>
            <a:ext cx="2199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Cartel</a:t>
            </a:r>
            <a:r>
              <a:rPr b="1" lang="en-US" sz="1200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b="1" i="0" lang="en-US" sz="12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 con c</a:t>
            </a:r>
            <a:r>
              <a:rPr b="1" lang="en-US" sz="1200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odice</a:t>
            </a:r>
            <a:r>
              <a:rPr b="1" i="0" lang="en-US" sz="1200" u="none" cap="none" strike="noStrike">
                <a:solidFill>
                  <a:srgbClr val="F70758"/>
                </a:solidFill>
                <a:latin typeface="Montserrat"/>
                <a:ea typeface="Montserrat"/>
                <a:cs typeface="Montserrat"/>
                <a:sym typeface="Montserrat"/>
              </a:rPr>
              <a:t> QR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Altre risorse</a:t>
            </a: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offline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99" name="Google Shape;399;p15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400" name="Google Shape;40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2" name="Google Shape;4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9076" y="2144375"/>
            <a:ext cx="1630676" cy="230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1350" y="2730400"/>
            <a:ext cx="1592576" cy="159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563250" y="1119850"/>
            <a:ext cx="59667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 Medium"/>
                <a:ea typeface="Montserrat Medium"/>
                <a:cs typeface="Montserrat Medium"/>
                <a:sym typeface="Montserrat Medium"/>
              </a:rPr>
              <a:t>Civitatis, azienda leader nella distribuzione online di attività,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 Medium"/>
                <a:ea typeface="Montserrat Medium"/>
                <a:cs typeface="Montserrat Medium"/>
                <a:sym typeface="Montserrat Medium"/>
              </a:rPr>
              <a:t>escursioni e visite guidate in italiano nel mondo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1C1A1A"/>
              </a:buClr>
              <a:buSzPts val="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212020"/>
              </a:buClr>
              <a:buSzPts val="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877" y="2433671"/>
            <a:ext cx="237348" cy="24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432" y="3264829"/>
            <a:ext cx="194271" cy="25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0213" y="2425670"/>
            <a:ext cx="252760" cy="2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30224" y="3251080"/>
            <a:ext cx="225862" cy="24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23559" y="2424187"/>
            <a:ext cx="214220" cy="24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1083801" y="2418032"/>
            <a:ext cx="207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sul prodotto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106877" y="3440375"/>
            <a:ext cx="1599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Attenzione multicanale 24/7,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prima, durante e dopo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 viaggio.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1083801" y="3242457"/>
            <a:ext cx="207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Accompagniamo il cliente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1106877" y="2608375"/>
            <a:ext cx="1701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Scegliamo i servizi con il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miglior rapporto qualità-prezzo e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nella lingua del cliente.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3821777" y="2606825"/>
            <a:ext cx="1662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Semplifichiamo la vita del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cliente e anche la nostra.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3798700" y="2418020"/>
            <a:ext cx="207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Siamo semplici e diretti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3784682" y="3417925"/>
            <a:ext cx="1701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Miglioramento continuo sia della pagina web che dei processi interni.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3784675" y="3242457"/>
            <a:ext cx="207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Puntiamo all'eccellenza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6493046" y="2593575"/>
            <a:ext cx="181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Dentro e fuori dall'azienda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ispirando clienti, partner e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fornitori.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6513588" y="2418032"/>
            <a:ext cx="207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Sostenibili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Chi siamo?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634517"/>
            <a:ext cx="9144003" cy="5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187100" y="4614460"/>
            <a:ext cx="46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2</a:t>
            </a:r>
            <a:endParaRPr b="0" i="0" sz="1100" u="none" cap="none" strike="noStrike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22400" y="4670600"/>
            <a:ext cx="1054850" cy="4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d53f37672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d53f37672d_0_2"/>
          <p:cNvSpPr/>
          <p:nvPr/>
        </p:nvSpPr>
        <p:spPr>
          <a:xfrm>
            <a:off x="3321150" y="2606125"/>
            <a:ext cx="2501700" cy="679200"/>
          </a:xfrm>
          <a:prstGeom prst="roundRect">
            <a:avLst>
              <a:gd fmla="val 50000" name="adj"/>
            </a:avLst>
          </a:prstGeom>
          <a:solidFill>
            <a:srgbClr val="F707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gd53f37672d_0_2"/>
          <p:cNvGrpSpPr/>
          <p:nvPr/>
        </p:nvGrpSpPr>
        <p:grpSpPr>
          <a:xfrm>
            <a:off x="0" y="4634488"/>
            <a:ext cx="9143999" cy="509010"/>
            <a:chOff x="0" y="4634488"/>
            <a:chExt cx="9143999" cy="509010"/>
          </a:xfrm>
        </p:grpSpPr>
        <p:pic>
          <p:nvPicPr>
            <p:cNvPr id="411" name="Google Shape;411;gd53f37672d_0_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3999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gd53f37672d_0_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gd53f37672d_0_2"/>
          <p:cNvSpPr txBox="1"/>
          <p:nvPr/>
        </p:nvSpPr>
        <p:spPr>
          <a:xfrm>
            <a:off x="2240400" y="1130431"/>
            <a:ext cx="46632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Arricchiamo i viaggi dei vostri clienti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d53f37672d_0_2"/>
          <p:cNvSpPr txBox="1"/>
          <p:nvPr/>
        </p:nvSpPr>
        <p:spPr>
          <a:xfrm>
            <a:off x="3072000" y="27048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Registrati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"/>
            <a:ext cx="9144000" cy="514255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3"/>
          <p:cNvSpPr txBox="1"/>
          <p:nvPr>
            <p:ph type="title"/>
          </p:nvPr>
        </p:nvSpPr>
        <p:spPr>
          <a:xfrm>
            <a:off x="1957925" y="887950"/>
            <a:ext cx="59682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400"/>
              <a:buNone/>
            </a:pPr>
            <a:r>
              <a:rPr b="1"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 maggiori informazioni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21" name="Google Shape;421;p43"/>
          <p:cNvGrpSpPr/>
          <p:nvPr/>
        </p:nvGrpSpPr>
        <p:grpSpPr>
          <a:xfrm>
            <a:off x="3659125" y="4322783"/>
            <a:ext cx="1825751" cy="210311"/>
            <a:chOff x="3374266" y="4510908"/>
            <a:chExt cx="1825751" cy="210311"/>
          </a:xfrm>
        </p:grpSpPr>
        <p:pic>
          <p:nvPicPr>
            <p:cNvPr id="422" name="Google Shape;422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74266" y="4510908"/>
              <a:ext cx="210312" cy="21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97354" y="4510908"/>
              <a:ext cx="210312" cy="21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20442" y="4510908"/>
              <a:ext cx="211836" cy="21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4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46578" y="4512433"/>
              <a:ext cx="207263" cy="20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69666" y="4512433"/>
              <a:ext cx="207263" cy="20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4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992754" y="4512433"/>
              <a:ext cx="207263" cy="2072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8" name="Google Shape;428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74864" y="4415027"/>
            <a:ext cx="1132331" cy="46786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3"/>
          <p:cNvSpPr txBox="1"/>
          <p:nvPr/>
        </p:nvSpPr>
        <p:spPr>
          <a:xfrm>
            <a:off x="3736350" y="3922575"/>
            <a:ext cx="1671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eguici su</a:t>
            </a:r>
            <a:r>
              <a:rPr b="0" i="0" lang="en-US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30" name="Google Shape;430;p43"/>
          <p:cNvGrpSpPr/>
          <p:nvPr/>
        </p:nvGrpSpPr>
        <p:grpSpPr>
          <a:xfrm>
            <a:off x="2791967" y="2447544"/>
            <a:ext cx="4948183" cy="245363"/>
            <a:chOff x="2791967" y="2447544"/>
            <a:chExt cx="4948183" cy="245363"/>
          </a:xfrm>
        </p:grpSpPr>
        <p:pic>
          <p:nvPicPr>
            <p:cNvPr id="431" name="Google Shape;431;p4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791967" y="2447544"/>
              <a:ext cx="248412" cy="245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43"/>
            <p:cNvSpPr txBox="1"/>
            <p:nvPr/>
          </p:nvSpPr>
          <p:spPr>
            <a:xfrm>
              <a:off x="2925450" y="2461725"/>
              <a:ext cx="48147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  </a:t>
              </a:r>
              <a:r>
                <a:rPr lang="en-US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Scrivici all’indirizzo </a:t>
              </a:r>
              <a:r>
                <a:rPr b="1" i="0" lang="en-US" sz="1400" cap="none" strike="noStrike">
                  <a:solidFill>
                    <a:srgbClr val="FFFFFF"/>
                  </a:solidFill>
                  <a:uFill>
                    <a:noFill/>
                  </a:uFill>
                  <a:latin typeface="Verdana"/>
                  <a:ea typeface="Verdana"/>
                  <a:cs typeface="Verdana"/>
                  <a:sym typeface="Verdana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agenzie@civitatis.com</a:t>
              </a:r>
              <a:endParaRPr b="1" i="0" sz="1400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, Histograma&#10;&#10;Descripción generada automáticamente"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4775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/>
          <p:nvPr/>
        </p:nvSpPr>
        <p:spPr>
          <a:xfrm>
            <a:off x="7355700" y="4419425"/>
            <a:ext cx="644100" cy="10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1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150" name="Google Shape;1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1"/>
          <p:cNvSpPr/>
          <p:nvPr/>
        </p:nvSpPr>
        <p:spPr>
          <a:xfrm>
            <a:off x="381175" y="193075"/>
            <a:ext cx="20445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8136475" y="168325"/>
            <a:ext cx="866400" cy="3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563250" y="1119850"/>
            <a:ext cx="59667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212020"/>
              </a:buClr>
              <a:buSzPts val="900"/>
              <a:buFont typeface="Arial"/>
              <a:buNone/>
            </a:pPr>
            <a:r>
              <a:rPr b="0" i="0" lang="en-US" sz="1200" u="none" cap="none" strike="noStrike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</a:t>
            </a:r>
            <a:r>
              <a:rPr lang="en-US" sz="1200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sciamo insieme a loro</a:t>
            </a:r>
            <a:endParaRPr b="0" i="0" sz="1200" u="none" cap="none" strike="noStrike">
              <a:solidFill>
                <a:srgbClr val="172B4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540125" y="463925"/>
            <a:ext cx="48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Client</a:t>
            </a: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 annuali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7280788" y="4298213"/>
            <a:ext cx="30000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Obbiettivo</a:t>
            </a:r>
            <a:endParaRPr b="1" sz="600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533400" y="420475"/>
            <a:ext cx="7239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Civitatis oggi</a:t>
            </a:r>
            <a:endParaRPr b="0" i="0" sz="2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1034592" y="1606423"/>
            <a:ext cx="15063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Tra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nsfer all’aeroporto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1034592" y="1933473"/>
            <a:ext cx="12363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Biglietti per musei e monumenti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034592" y="2482976"/>
            <a:ext cx="1059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Giri in </a:t>
            </a: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barc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1034600" y="2810025"/>
            <a:ext cx="13926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Tour 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elicottero</a:t>
            </a: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e aeroplano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360045" rtl="0" algn="l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sperienze gastronomiche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p4"/>
          <p:cNvGrpSpPr/>
          <p:nvPr/>
        </p:nvGrpSpPr>
        <p:grpSpPr>
          <a:xfrm>
            <a:off x="0" y="1607819"/>
            <a:ext cx="9143999" cy="3535679"/>
            <a:chOff x="0" y="1607819"/>
            <a:chExt cx="9143999" cy="3535679"/>
          </a:xfrm>
        </p:grpSpPr>
        <p:pic>
          <p:nvPicPr>
            <p:cNvPr id="173" name="Google Shape;17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0267" y="1635251"/>
              <a:ext cx="274319" cy="15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04743" y="1607819"/>
              <a:ext cx="222504" cy="222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91027" y="2674619"/>
              <a:ext cx="248412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4634488"/>
              <a:ext cx="9143999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1752" y="4671059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3984" y="2877311"/>
              <a:ext cx="246887" cy="22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46176" y="3421380"/>
              <a:ext cx="222504" cy="2225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46176" y="2037587"/>
              <a:ext cx="222504" cy="175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46176" y="2429255"/>
              <a:ext cx="222504" cy="240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891027" y="1952243"/>
              <a:ext cx="248412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904743" y="2296668"/>
              <a:ext cx="222504" cy="2240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4"/>
          <p:cNvSpPr txBox="1"/>
          <p:nvPr/>
        </p:nvSpPr>
        <p:spPr>
          <a:xfrm>
            <a:off x="3225545" y="1606423"/>
            <a:ext cx="11322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essere turistiche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3225545" y="1956942"/>
            <a:ext cx="13926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ttività acquatiche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3225545" y="2307158"/>
            <a:ext cx="8649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Spettacoli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3225550" y="2658225"/>
            <a:ext cx="896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1C1A1A"/>
                </a:solidFill>
                <a:latin typeface="Montserrat"/>
                <a:ea typeface="Montserrat"/>
                <a:cs typeface="Montserrat"/>
                <a:sym typeface="Montserrat"/>
              </a:rPr>
              <a:t>Escursioni di vari giorni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540125" y="463925"/>
            <a:ext cx="565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Attività di tutti i tipi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11497b39c6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1497b39c69_0_0"/>
          <p:cNvSpPr txBox="1"/>
          <p:nvPr/>
        </p:nvSpPr>
        <p:spPr>
          <a:xfrm>
            <a:off x="605825" y="3502950"/>
            <a:ext cx="5730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U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’impegno di</a:t>
            </a:r>
            <a:r>
              <a:rPr b="1" i="0" lang="en-US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Civitatis </a:t>
            </a:r>
            <a:r>
              <a:rPr b="1" lang="en-U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 le agenzie viaggi</a:t>
            </a:r>
            <a:r>
              <a:rPr b="1" i="0" lang="en-US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600" u="none" cap="none" strike="noStrike">
                <a:solidFill>
                  <a:srgbClr val="F70859"/>
                </a:solidFill>
                <a:latin typeface="Montserrat"/>
                <a:ea typeface="Montserrat"/>
                <a:cs typeface="Montserrat"/>
                <a:sym typeface="Montserrat"/>
              </a:rPr>
              <a:t>italiane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11617420c54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3650" y="2844859"/>
            <a:ext cx="5587901" cy="386896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1617420c54_0_21"/>
          <p:cNvSpPr txBox="1"/>
          <p:nvPr/>
        </p:nvSpPr>
        <p:spPr>
          <a:xfrm>
            <a:off x="563250" y="1119850"/>
            <a:ext cx="59667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212020"/>
              </a:buClr>
              <a:buSzPts val="900"/>
              <a:buFont typeface="Arial"/>
              <a:buNone/>
            </a:pPr>
            <a:r>
              <a:rPr b="0" i="0" lang="en-US" sz="1200" u="none" cap="none" strike="noStrike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</a:t>
            </a:r>
            <a:r>
              <a:rPr lang="en-US" sz="1200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zie</a:t>
            </a:r>
            <a:r>
              <a:rPr b="0" i="0" lang="en-US" sz="1200" u="none" cap="none" strike="noStrike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200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network</a:t>
            </a:r>
            <a:r>
              <a:rPr b="0" i="0" lang="en-US" sz="1200" u="none" cap="none" strike="noStrike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200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associazioni…</a:t>
            </a:r>
            <a:r>
              <a:rPr b="0" i="0" lang="en-US" sz="1200" u="none" cap="none" strike="noStrike">
                <a:solidFill>
                  <a:srgbClr val="172B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</a:t>
            </a:r>
            <a:endParaRPr b="0" i="0" sz="1200" u="none" cap="none" strike="noStrike">
              <a:solidFill>
                <a:srgbClr val="172B4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g11617420c54_0_21"/>
          <p:cNvSpPr txBox="1"/>
          <p:nvPr/>
        </p:nvSpPr>
        <p:spPr>
          <a:xfrm>
            <a:off x="540125" y="463925"/>
            <a:ext cx="752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</a:t>
            </a: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</a:t>
            </a: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B2B </a:t>
            </a: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</a:t>
            </a:r>
            <a:r>
              <a:rPr b="0" i="0" lang="en-US" sz="32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 Italia</a:t>
            </a:r>
            <a:endParaRPr b="0" i="0" sz="32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2" name="Google Shape;202;g11617420c54_0_21"/>
          <p:cNvSpPr txBox="1"/>
          <p:nvPr/>
        </p:nvSpPr>
        <p:spPr>
          <a:xfrm>
            <a:off x="3060050" y="1785000"/>
            <a:ext cx="752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708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+4.000 agen</a:t>
            </a:r>
            <a:r>
              <a:rPr lang="en-US" sz="3200">
                <a:solidFill>
                  <a:srgbClr val="F708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zie di viaggio</a:t>
            </a:r>
            <a:endParaRPr b="0" i="0" sz="3200" u="none" cap="none" strike="noStrike">
              <a:solidFill>
                <a:srgbClr val="F708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3" name="Google Shape;203;g11617420c54_0_21"/>
          <p:cNvSpPr txBox="1"/>
          <p:nvPr/>
        </p:nvSpPr>
        <p:spPr>
          <a:xfrm>
            <a:off x="3912450" y="2705600"/>
            <a:ext cx="3190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>
                <a:solidFill>
                  <a:srgbClr val="21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Network di agenzie</a:t>
            </a:r>
            <a:endParaRPr b="0" i="0" sz="1800" u="none" cap="none" strike="noStrike">
              <a:solidFill>
                <a:srgbClr val="21202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21202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Welcome Travel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Geo Travel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Travelbuy Italia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Agenzia per amica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Frigerio Viaggi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Gruppo Infovacanze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Enjoynet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1050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g11617420c54_0_21"/>
          <p:cNvSpPr txBox="1"/>
          <p:nvPr/>
        </p:nvSpPr>
        <p:spPr>
          <a:xfrm>
            <a:off x="6647999" y="2705600"/>
            <a:ext cx="249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>
                <a:solidFill>
                  <a:srgbClr val="21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Anche con.</a:t>
            </a:r>
            <a:r>
              <a:rPr b="0" i="0" lang="en-US" sz="1800" u="none" cap="none" strike="noStrike">
                <a:solidFill>
                  <a:srgbClr val="2120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.. </a:t>
            </a:r>
            <a:endParaRPr b="0" i="0" sz="1800" u="none" cap="none" strike="noStrike">
              <a:solidFill>
                <a:srgbClr val="21202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1050" u="none" cap="none" strike="noStrike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Travel Compositor</a:t>
            </a:r>
            <a:endParaRPr b="0" i="0" sz="1050" u="none" cap="none" strike="noStrike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050">
                <a:solidFill>
                  <a:srgbClr val="172B4D"/>
                </a:solidFill>
                <a:latin typeface="Montserrat"/>
                <a:ea typeface="Montserrat"/>
                <a:cs typeface="Montserrat"/>
                <a:sym typeface="Montserrat"/>
              </a:rPr>
              <a:t>FIAVET Italia</a:t>
            </a:r>
            <a:endParaRPr sz="1050">
              <a:solidFill>
                <a:srgbClr val="172B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5" name="Google Shape;205;g11617420c54_0_21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206" name="Google Shape;206;g11617420c54_0_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g11617420c54_0_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11617420c54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9446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1617420c54_0_59"/>
          <p:cNvSpPr txBox="1"/>
          <p:nvPr/>
        </p:nvSpPr>
        <p:spPr>
          <a:xfrm>
            <a:off x="522300" y="323300"/>
            <a:ext cx="7529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Tante </a:t>
            </a:r>
            <a:r>
              <a:rPr lang="en-US" sz="3200">
                <a:solidFill>
                  <a:srgbClr val="F707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destinazioni</a:t>
            </a:r>
            <a:r>
              <a:rPr lang="en-US" sz="3200">
                <a:solidFill>
                  <a:srgbClr val="F707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3200">
              <a:solidFill>
                <a:srgbClr val="F7075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in Italia</a:t>
            </a:r>
            <a:endParaRPr sz="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14" name="Google Shape;214;g11617420c54_0_59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215" name="Google Shape;215;g11617420c54_0_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g11617420c54_0_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g11617420c54_0_59"/>
          <p:cNvSpPr txBox="1"/>
          <p:nvPr/>
        </p:nvSpPr>
        <p:spPr>
          <a:xfrm>
            <a:off x="4853425" y="1141025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1617420c54_0_59"/>
          <p:cNvSpPr txBox="1"/>
          <p:nvPr/>
        </p:nvSpPr>
        <p:spPr>
          <a:xfrm>
            <a:off x="6806125" y="686275"/>
            <a:ext cx="12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1617420c54_0_59"/>
          <p:cNvSpPr txBox="1"/>
          <p:nvPr/>
        </p:nvSpPr>
        <p:spPr>
          <a:xfrm>
            <a:off x="2571125" y="3622525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g11617420c54_0_59"/>
          <p:cNvPicPr preferRelativeResize="0"/>
          <p:nvPr/>
        </p:nvPicPr>
        <p:blipFill rotWithShape="1">
          <a:blip r:embed="rId6">
            <a:alphaModFix/>
          </a:blip>
          <a:srcRect b="18139" l="31646" r="59366" t="65690"/>
          <a:stretch/>
        </p:blipFill>
        <p:spPr>
          <a:xfrm>
            <a:off x="732675" y="2861350"/>
            <a:ext cx="821774" cy="8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116457468da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33"/>
            <a:ext cx="9144000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16457468da_0_30"/>
          <p:cNvSpPr txBox="1"/>
          <p:nvPr/>
        </p:nvSpPr>
        <p:spPr>
          <a:xfrm>
            <a:off x="522300" y="323300"/>
            <a:ext cx="752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Tante </a:t>
            </a:r>
            <a:r>
              <a:rPr lang="en-US" sz="3200">
                <a:solidFill>
                  <a:srgbClr val="F707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Attività</a:t>
            </a:r>
            <a:r>
              <a:rPr lang="en-US" sz="3200">
                <a:solidFill>
                  <a:srgbClr val="F707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in Italia</a:t>
            </a:r>
            <a:endParaRPr sz="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227" name="Google Shape;227;g116457468da_0_30"/>
          <p:cNvGrpSpPr/>
          <p:nvPr/>
        </p:nvGrpSpPr>
        <p:grpSpPr>
          <a:xfrm>
            <a:off x="0" y="4634488"/>
            <a:ext cx="9144000" cy="509010"/>
            <a:chOff x="0" y="4634488"/>
            <a:chExt cx="9144000" cy="509010"/>
          </a:xfrm>
        </p:grpSpPr>
        <p:pic>
          <p:nvPicPr>
            <p:cNvPr id="228" name="Google Shape;228;g116457468da_0_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4634488"/>
              <a:ext cx="9144000" cy="509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g116457468da_0_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1752" y="4671060"/>
              <a:ext cx="1056131" cy="435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g116457468da_0_30"/>
          <p:cNvSpPr txBox="1"/>
          <p:nvPr/>
        </p:nvSpPr>
        <p:spPr>
          <a:xfrm>
            <a:off x="4853425" y="1141025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16457468da_0_30"/>
          <p:cNvSpPr txBox="1"/>
          <p:nvPr/>
        </p:nvSpPr>
        <p:spPr>
          <a:xfrm>
            <a:off x="6806125" y="686275"/>
            <a:ext cx="12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16457468da_0_30"/>
          <p:cNvSpPr txBox="1"/>
          <p:nvPr/>
        </p:nvSpPr>
        <p:spPr>
          <a:xfrm>
            <a:off x="2571125" y="3622525"/>
            <a:ext cx="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16457468da_0_30"/>
          <p:cNvSpPr txBox="1"/>
          <p:nvPr/>
        </p:nvSpPr>
        <p:spPr>
          <a:xfrm>
            <a:off x="6806125" y="34493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707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+79%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9999"/>
      </a:accent1>
      <a:accent2>
        <a:srgbClr val="D70091"/>
      </a:accent2>
      <a:accent3>
        <a:srgbClr val="FFFFFF"/>
      </a:accent3>
      <a:accent4>
        <a:srgbClr val="000000"/>
      </a:accent4>
      <a:accent5>
        <a:srgbClr val="CACACA"/>
      </a:accent5>
      <a:accent6>
        <a:srgbClr val="C3008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 blanco - 2 imagenes">
  <a:themeElements>
    <a:clrScheme name="">
      <a:dk1>
        <a:srgbClr val="1C1A1A"/>
      </a:dk1>
      <a:lt1>
        <a:srgbClr val="FFFFFF"/>
      </a:lt1>
      <a:dk2>
        <a:srgbClr val="A7A7A7"/>
      </a:dk2>
      <a:lt2>
        <a:srgbClr val="535353"/>
      </a:lt2>
      <a:accent1>
        <a:srgbClr val="999999"/>
      </a:accent1>
      <a:accent2>
        <a:srgbClr val="D70091"/>
      </a:accent2>
      <a:accent3>
        <a:srgbClr val="FFFFFF"/>
      </a:accent3>
      <a:accent4>
        <a:srgbClr val="161414"/>
      </a:accent4>
      <a:accent5>
        <a:srgbClr val="CACACA"/>
      </a:accent5>
      <a:accent6>
        <a:srgbClr val="C3008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 blanco - imagen superior">
  <a:themeElements>
    <a:clrScheme name="Personalizar 2">
      <a:dk1>
        <a:srgbClr val="1C1A1A"/>
      </a:dk1>
      <a:lt1>
        <a:srgbClr val="FFFFFF"/>
      </a:lt1>
      <a:dk2>
        <a:srgbClr val="A7A7A7"/>
      </a:dk2>
      <a:lt2>
        <a:srgbClr val="535353"/>
      </a:lt2>
      <a:accent1>
        <a:srgbClr val="999999"/>
      </a:accent1>
      <a:accent2>
        <a:srgbClr val="D70091"/>
      </a:accent2>
      <a:accent3>
        <a:srgbClr val="FFFFFF"/>
      </a:accent3>
      <a:accent4>
        <a:srgbClr val="161414"/>
      </a:accent4>
      <a:accent5>
        <a:srgbClr val="CACACA"/>
      </a:accent5>
      <a:accent6>
        <a:srgbClr val="C3008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Vero</dc:creator>
</cp:coreProperties>
</file>